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5"/>
  </p:notesMasterIdLst>
  <p:sldIdLst>
    <p:sldId id="280" r:id="rId2"/>
    <p:sldId id="300" r:id="rId3"/>
    <p:sldId id="306" r:id="rId4"/>
    <p:sldId id="313" r:id="rId5"/>
    <p:sldId id="321" r:id="rId6"/>
    <p:sldId id="314" r:id="rId7"/>
    <p:sldId id="315" r:id="rId8"/>
    <p:sldId id="317" r:id="rId9"/>
    <p:sldId id="307" r:id="rId10"/>
    <p:sldId id="322" r:id="rId11"/>
    <p:sldId id="309" r:id="rId12"/>
    <p:sldId id="284" r:id="rId13"/>
    <p:sldId id="303" r:id="rId14"/>
    <p:sldId id="318" r:id="rId15"/>
    <p:sldId id="326" r:id="rId16"/>
    <p:sldId id="319" r:id="rId17"/>
    <p:sldId id="281" r:id="rId18"/>
    <p:sldId id="288" r:id="rId19"/>
    <p:sldId id="323" r:id="rId20"/>
    <p:sldId id="304" r:id="rId21"/>
    <p:sldId id="324" r:id="rId22"/>
    <p:sldId id="325" r:id="rId23"/>
    <p:sldId id="327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2527" autoAdjust="0"/>
  </p:normalViewPr>
  <p:slideViewPr>
    <p:cSldViewPr>
      <p:cViewPr varScale="1">
        <p:scale>
          <a:sx n="45" d="100"/>
          <a:sy n="45" d="100"/>
        </p:scale>
        <p:origin x="3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C087F90-6A8E-4065-A069-2B5CC6E2B0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077C640-4C6E-40C4-8ADF-D2BB484F13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F7A26BEB-DE08-4D1D-A7D9-0EB62AA05A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2623B86-C12C-41F7-A3FF-02628628EC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4A099BCF-193F-4E56-9AB3-10FAA15562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909F6519-271D-430E-AECF-0722CE386F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0BD199D-DA4E-4638-8893-4841258304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>
            <a:extLst>
              <a:ext uri="{FF2B5EF4-FFF2-40B4-BE49-F238E27FC236}">
                <a16:creationId xmlns:a16="http://schemas.microsoft.com/office/drawing/2014/main" id="{1CFD35C3-F08D-4013-B8FD-141C13EA9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11">
            <a:extLst>
              <a:ext uri="{FF2B5EF4-FFF2-40B4-BE49-F238E27FC236}">
                <a16:creationId xmlns:a16="http://schemas.microsoft.com/office/drawing/2014/main" id="{4CE0EF08-F4F7-4039-BF0D-259D7830E5C4}"/>
              </a:ext>
            </a:extLst>
          </p:cNvPr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5A0FBC95-7EF6-4123-A1CD-33593C4886AA}"/>
              </a:ext>
            </a:extLst>
          </p:cNvPr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677D87E7-5EAE-456E-AA98-32C59E1117E9}"/>
              </a:ext>
            </a:extLst>
          </p:cNvPr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F662F7E1-7132-4715-BF0E-6F718A0C12A2}"/>
              </a:ext>
            </a:extLst>
          </p:cNvPr>
          <p:cNvSpPr/>
          <p:nvPr/>
        </p:nvSpPr>
        <p:spPr>
          <a:xfrm rot="21420000">
            <a:off x="-120650" y="293688"/>
            <a:ext cx="8524875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>
            <a:extLst>
              <a:ext uri="{FF2B5EF4-FFF2-40B4-BE49-F238E27FC236}">
                <a16:creationId xmlns:a16="http://schemas.microsoft.com/office/drawing/2014/main" id="{8C2555FC-910F-49D2-8CB8-B5FCA78752AF}"/>
              </a:ext>
            </a:extLst>
          </p:cNvPr>
          <p:cNvSpPr/>
          <p:nvPr/>
        </p:nvSpPr>
        <p:spPr>
          <a:xfrm rot="21420000">
            <a:off x="3165475" y="5111750"/>
            <a:ext cx="387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717747-0B36-4192-9B42-CB9482E8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20000">
            <a:off x="3711575" y="4578350"/>
            <a:ext cx="4606925" cy="1163638"/>
          </a:xfrm>
        </p:spPr>
        <p:txBody>
          <a:bodyPr rtlCol="0"/>
          <a:lstStyle>
            <a:lvl1pPr algn="ctr" defTabSz="914400" fontAlgn="base">
              <a:spcBef>
                <a:spcPct val="0"/>
              </a:spcBef>
              <a:spcAft>
                <a:spcPct val="0"/>
              </a:spcAft>
              <a:defRPr sz="4050"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1D007C1-2EB1-40B4-B0E2-5ADA079BCAF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29AE27-348D-444B-BF45-F6689E4B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420000">
            <a:off x="-4763" y="4883150"/>
            <a:ext cx="3035301" cy="1195388"/>
          </a:xfrm>
        </p:spPr>
        <p:txBody>
          <a:bodyPr rtlCol="0"/>
          <a:lstStyle>
            <a:lvl1pPr algn="r" defTabSz="914400" fontAlgn="base">
              <a:spcBef>
                <a:spcPct val="0"/>
              </a:spcBef>
              <a:spcAft>
                <a:spcPct val="0"/>
              </a:spcAft>
              <a:defRPr lang="en-US" sz="4050"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B1D66D-64D7-4C44-A686-97B2C818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420000">
            <a:off x="7388225" y="3832225"/>
            <a:ext cx="681038" cy="498475"/>
          </a:xfrm>
        </p:spPr>
        <p:txBody>
          <a:bodyPr/>
          <a:lstStyle>
            <a:lvl1pPr>
              <a:defRPr sz="1800">
                <a:solidFill>
                  <a:srgbClr val="404040"/>
                </a:solidFill>
                <a:latin typeface="Tahoma" panose="020B0604030504040204" pitchFamily="34" charset="0"/>
              </a:defRPr>
            </a:lvl1pPr>
          </a:lstStyle>
          <a:p>
            <a:fld id="{583A6D33-6523-4E94-9743-5DB9203F6D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91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2083E-4DAD-40BA-82A9-7B9B8761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DE8DB4D-64DE-4C1E-AC65-D100E8D8971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34E89-0EB2-4BE1-8942-2F1097D2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514EF-0C89-45E9-8D4E-B721A664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530DEBEE-78B4-4B33-9D8F-236D03CEC2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284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E75B0-60DB-404C-A2B8-12A08DE3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DB5BEA8-5A9F-4834-862F-46DDB5D33155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20D21-9AA1-4E36-8343-15943F5D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71BA0-739C-4200-9A64-10A2F41B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80E99F9-3ACD-45F8-9161-80B75425E5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12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A0F72A-E4CF-41DB-8D9D-45E99DA1199F}"/>
              </a:ext>
            </a:extLst>
          </p:cNvPr>
          <p:cNvSpPr txBox="1"/>
          <p:nvPr/>
        </p:nvSpPr>
        <p:spPr>
          <a:xfrm>
            <a:off x="514350" y="892175"/>
            <a:ext cx="457200" cy="585788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Impact" panose="020B0806030902050204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901A3-0BE6-4C51-981C-6302E3839135}"/>
              </a:ext>
            </a:extLst>
          </p:cNvPr>
          <p:cNvSpPr txBox="1"/>
          <p:nvPr/>
        </p:nvSpPr>
        <p:spPr>
          <a:xfrm>
            <a:off x="7854950" y="2922588"/>
            <a:ext cx="457200" cy="585787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Impact" panose="020B0806030902050204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86046E3-257C-46DA-B5E6-BF5773AE6F8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6F8931A-6B5C-4A5D-884C-81F31B9D237E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50F3891-BC2B-4F88-8D6D-CDA6A4276D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C764CB9-1708-48DB-A0CF-B41F4043C3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ED037A-5238-4D9F-972F-75769F8C51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1711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A7815-2808-415D-A000-4839ABF3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1CF81C2-FF57-44D8-819B-3852E2EB1A19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58FC0-1963-4CFC-90DD-8F64928B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FC2C8-53C0-4A74-B8EF-AD1404B2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C89922E2-7D48-4CD5-AECC-136D730094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133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7E74653-E6E9-4330-ACC0-9E907333832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BD09E50-E15E-4765-8CE6-5A1E41EECFE7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6F59506-6A0E-4E01-A4BE-FAEE6F23CAB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BBDA560-60B8-4710-919E-E27F91C6F7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3B64A16-4A45-4AE3-885E-75A52817D3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227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566A8BD-7679-49EB-817C-FFF052F0837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8FB8BA0-E750-400D-9C72-D4458D6529B1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ABF4D6E-B50E-47AD-8D91-305EEEAAB7B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904B5E3-5E3F-4484-BD18-ECBD6853C56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BB58A633-92DF-43DD-B665-89DAF99067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106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2124F-E48A-4D74-8C6A-3CD87FED5C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F9B0049-C32B-4B95-81AC-193F6A7DC433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0BC47-17AF-4574-8697-15E3E2538B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F2F67-7CA0-47E3-915E-4545E81130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488B27C-12F9-455F-B639-D619174A59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7975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C1B9E-6386-46BA-8243-ABF99EFB6B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F6519B8-79C2-4711-A2FB-D7F9E28B5C5D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3B54A-2BF1-4C42-96A8-37A6DCD19E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064FA-C97C-4602-8481-B85D7FBCDE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811EB00-2B55-406F-9D84-FC5EE5C233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616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4EBA3-E038-41EE-B498-08C3B0675F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B9D02CC-61CC-441D-B6B5-9181F777A64D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439DD-375A-485E-B189-E182D4A9D0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63F4D-5644-4809-8003-C1EBEE3E13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997E97EB-0463-4AFA-870F-F93E9FA4F0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438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/>
          <a:lstStyle>
            <a:lvl1pPr algn="l"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36F5-188E-47FB-81E7-3C58B7F9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C0F4882-06D9-4552-B3F9-8CCC98503C0C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39645-2C6D-4A75-83E8-9CA501ED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99588-B527-408D-B19E-D1D406A4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6B67AE4-FF06-4FD9-8951-5CB072DC2A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672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52F7C-D9A5-41A3-9525-1DF02B3209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B83FE3B-CEF4-4B4E-B838-ED9BFE93394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2A5B0-7F44-4F6F-A875-854D8F483F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A4128-D4A2-48AC-83A8-E0890BB9D9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7BCA7F0-71AE-48AB-A0E7-0E466CF687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748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562703-032A-4B32-B838-8CF64B99E4C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0C0C217-8079-48B1-8191-FD1D3466CD4C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8EDAF5-AEDF-4F5A-8948-521EA2E69B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C488C-325A-4772-B2E6-46B6069B5E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BA5CB7-85F9-453B-8986-59E25BC27B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836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49199-2FFE-4DCB-80A9-5D5830F4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B237E88-B0FF-4D43-BF46-17216B59638C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50E9F-D873-4241-8638-731145A9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B6B63-9F0B-4B86-ACFE-CE055E83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2EC1FBCD-8E33-4BD7-8A26-FCCFFF3F2B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5960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157D7-5BCA-499E-B7C1-7DEF94DA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9B248EC-BA05-42CA-9FC1-E5A98D795704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B087-A08F-4721-BF7E-3AAED44D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A0015-4B3F-40F9-9C97-E4EAAAFC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FB88FCD-ED53-4EB4-ABEB-34593C1869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847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/>
          <a:lstStyle>
            <a:lvl1pPr algn="ctr"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47FE2-F285-40C4-A848-EBB7293F8C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B73AEF4-F5A6-4C83-9A24-29A987586A88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09523-2F1C-4A61-BDD4-B703731760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E4FD0-BF50-4277-9B09-90886562ED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3528AE-2D07-4719-BDD3-9B95080C0C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25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/>
          <a:lstStyle>
            <a:lvl1pPr algn="ctr"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CF0D2-4E2C-4D82-B51A-C2178C3F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2002501-0536-4698-8AFD-ED4CEABEB79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AE029-39F8-4405-A8A7-FB9009A0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cap="all">
                <a:solidFill>
                  <a:srgbClr val="B80E0F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82531-2AEE-4846-A719-9F13758D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4752A56-5275-46A9-A05F-77E4504F89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001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>
            <a:extLst>
              <a:ext uri="{FF2B5EF4-FFF2-40B4-BE49-F238E27FC236}">
                <a16:creationId xmlns:a16="http://schemas.microsoft.com/office/drawing/2014/main" id="{53300617-F1B7-4E8F-8B6A-E418584A985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>
            <a:extLst>
              <a:ext uri="{FF2B5EF4-FFF2-40B4-BE49-F238E27FC236}">
                <a16:creationId xmlns:a16="http://schemas.microsoft.com/office/drawing/2014/main" id="{5A1B5CF4-A1AD-4992-A4AC-C18A2899F015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8A97825-602D-406A-A050-FB1C3B7949AA}"/>
                </a:ext>
              </a:extLst>
            </p:cNvPr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CAE73BB-72FC-4298-9911-3A7C6E05F9AA}"/>
                </a:ext>
              </a:extLst>
            </p:cNvPr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E9A6EB-BDA1-4FE0-89F2-734BBF0C55F6}"/>
                </a:ext>
              </a:extLst>
            </p:cNvPr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FF6E2-E413-4C74-B4F7-ABAE892C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611FA-A12B-42CA-BBEF-6F371FCF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A520-9A6A-42EB-9246-59B547FE9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5C0708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70BCF6D9-CB6E-4D56-8EB3-F8081AE072A7}" type="datetimeFigureOut">
              <a:rPr lang="en-US" altLang="ru-RU"/>
              <a:pPr>
                <a:defRPr/>
              </a:pPr>
              <a:t>9/15/2021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FCED4-98F0-461D-9F60-0064E170B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5C0708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DCFA3-26F9-4AFC-A989-163F4221E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400">
                <a:solidFill>
                  <a:srgbClr val="5C0708"/>
                </a:solidFill>
                <a:latin typeface="Impact" panose="020B0806030902050204" pitchFamily="34" charset="0"/>
              </a:defRPr>
            </a:lvl1pPr>
          </a:lstStyle>
          <a:p>
            <a:fld id="{AA20863D-E8D3-4461-A27E-AEE067DD695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  <p:sldLayoutId id="2147484398" r:id="rId13"/>
    <p:sldLayoutId id="2147484399" r:id="rId14"/>
    <p:sldLayoutId id="2147484400" r:id="rId15"/>
    <p:sldLayoutId id="2147484401" r:id="rId16"/>
    <p:sldLayoutId id="2147484402" r:id="rId17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anose="020B080603090205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anose="020B080603090205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anose="020B080603090205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anose="020B080603090205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anose="020B080603090205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anose="020B080603090205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anose="020B080603090205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300"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>
            <a:extLst>
              <a:ext uri="{FF2B5EF4-FFF2-40B4-BE49-F238E27FC236}">
                <a16:creationId xmlns:a16="http://schemas.microsoft.com/office/drawing/2014/main" id="{3B0A6826-04B6-4E98-9545-D4A72A5C3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3313" y="188913"/>
            <a:ext cx="115220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F9EDB-B7B3-434A-91E6-BB06389A9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2413" y="1657350"/>
            <a:ext cx="8774113" cy="2660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Филиал муниципального бюджетного учреждения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«Районный Дом культуры»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муниципального района Стерлибашевский район</a:t>
            </a:r>
            <a:br>
              <a:rPr lang="ru-RU" sz="2400" dirty="0">
                <a:solidFill>
                  <a:srgbClr val="FF0000"/>
                </a:solidFill>
              </a:rPr>
            </a:b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_</a:t>
            </a:r>
            <a:r>
              <a:rPr lang="ru-RU" sz="3200" dirty="0" err="1">
                <a:solidFill>
                  <a:srgbClr val="FF0000"/>
                </a:solidFill>
              </a:rPr>
              <a:t>Айдаралинский</a:t>
            </a:r>
            <a:r>
              <a:rPr lang="ru-RU" sz="3200" dirty="0">
                <a:solidFill>
                  <a:srgbClr val="FF0000"/>
                </a:solidFill>
              </a:rPr>
              <a:t> сельский дом культуры </a:t>
            </a:r>
            <a:r>
              <a:rPr lang="ru-RU" sz="2000" dirty="0"/>
              <a:t>___________________________</a:t>
            </a:r>
            <a:br>
              <a:rPr lang="ru-RU" sz="2400" dirty="0"/>
            </a:br>
            <a:endParaRPr lang="ru-RU" sz="20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17E667-1764-43A8-B9F2-245E77A765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616" y="2987368"/>
            <a:ext cx="1192382" cy="4542434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07EEDB-5618-428B-BC17-F27AB611C9B4}"/>
              </a:ext>
            </a:extLst>
          </p:cNvPr>
          <p:cNvSpPr txBox="1">
            <a:spLocks/>
          </p:cNvSpPr>
          <p:nvPr/>
        </p:nvSpPr>
        <p:spPr>
          <a:xfrm>
            <a:off x="457200" y="4529138"/>
            <a:ext cx="8208963" cy="18589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3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F3584C-A471-4336-9D16-1FCBA90ADC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3800" y="2708275"/>
            <a:ext cx="3306763" cy="2667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sz="1800" b="1" dirty="0">
                <a:latin typeface="Monotype Corsiva" pitchFamily="66" charset="0"/>
              </a:rPr>
              <a:t>Фестиваль – концерт «Салют  Победы»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462DF3ED-BA3C-414B-A71C-5D762C5F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2781300"/>
            <a:ext cx="4859337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6D9C87C1-5071-4EA7-B50C-95DC72F7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15888"/>
            <a:ext cx="48498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A69723F4-361C-4C86-9F56-C6EBE22FD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727075"/>
            <a:ext cx="3446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Monotype Corsiva" panose="03010101010201010101" pitchFamily="66" charset="0"/>
              </a:rPr>
              <a:t>Праздник родословной </a:t>
            </a:r>
          </a:p>
          <a:p>
            <a:pPr algn="ctr"/>
            <a:r>
              <a:rPr lang="ru-RU" altLang="ru-RU" sz="2000" b="1">
                <a:latin typeface="Monotype Corsiva" panose="03010101010201010101" pitchFamily="66" charset="0"/>
              </a:rPr>
              <a:t>«Жемчужины татарского языка»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03B9B-A826-487D-93B9-102C0C75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13" y="3175"/>
            <a:ext cx="7797800" cy="577850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      Отчетные мероприятия коллективов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D0E48D-64AA-4793-85AB-F29F230FF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857250"/>
            <a:ext cx="7796213" cy="45180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1748" name="Рисунок 3">
            <a:extLst>
              <a:ext uri="{FF2B5EF4-FFF2-40B4-BE49-F238E27FC236}">
                <a16:creationId xmlns:a16="http://schemas.microsoft.com/office/drawing/2014/main" id="{46B71DCB-6E6D-4835-9F37-B6715C1CC7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88931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6E0F9-EB9E-42DE-94B8-C570B00559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5"/>
          <a:stretch/>
        </p:blipFill>
        <p:spPr>
          <a:xfrm>
            <a:off x="1636054" y="3501008"/>
            <a:ext cx="5621065" cy="343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>
            <a:extLst>
              <a:ext uri="{FF2B5EF4-FFF2-40B4-BE49-F238E27FC236}">
                <a16:creationId xmlns:a16="http://schemas.microsoft.com/office/drawing/2014/main" id="{1B248B5F-55A1-49D9-AA7F-0E23902F86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5005387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853562-1C05-404D-B9DD-C191222B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-28575"/>
            <a:ext cx="7797800" cy="1152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Мероприятия районного статуса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F8FAA-B06B-4EAA-AC58-0C5E074FA4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175" y="769938"/>
            <a:ext cx="4551363" cy="341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3" name="Объект 5">
            <a:extLst>
              <a:ext uri="{FF2B5EF4-FFF2-40B4-BE49-F238E27FC236}">
                <a16:creationId xmlns:a16="http://schemas.microsoft.com/office/drawing/2014/main" id="{BCFEF6EB-F2A7-4CE1-90B5-5B5C1B53E6F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1688"/>
            <a:ext cx="3968750" cy="284321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0D735D-65EB-4C60-856D-9119434B8A65}"/>
              </a:ext>
            </a:extLst>
          </p:cNvPr>
          <p:cNvSpPr txBox="1"/>
          <p:nvPr/>
        </p:nvSpPr>
        <p:spPr>
          <a:xfrm>
            <a:off x="468313" y="685800"/>
            <a:ext cx="174625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t-RU" dirty="0"/>
              <a:t>Бауыр</a:t>
            </a:r>
            <a:r>
              <a:rPr lang="tt-RU" b="1" dirty="0"/>
              <a:t>һ</a:t>
            </a:r>
            <a:r>
              <a:rPr lang="tt-RU" dirty="0"/>
              <a:t>ак фест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8B98A-3955-4F52-B815-1828432FDD67}"/>
              </a:ext>
            </a:extLst>
          </p:cNvPr>
          <p:cNvSpPr txBox="1"/>
          <p:nvPr/>
        </p:nvSpPr>
        <p:spPr>
          <a:xfrm>
            <a:off x="4643438" y="869950"/>
            <a:ext cx="1176337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Сабантуй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3E7C4-083F-42A7-8CE4-809518576BF8}"/>
              </a:ext>
            </a:extLst>
          </p:cNvPr>
          <p:cNvSpPr txBox="1"/>
          <p:nvPr/>
        </p:nvSpPr>
        <p:spPr>
          <a:xfrm>
            <a:off x="1908175" y="3644900"/>
            <a:ext cx="2138363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Фестиваль Цветов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6E1EE892-039A-49C7-A4F5-E08D84004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-100013"/>
            <a:ext cx="7797800" cy="11525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cap="none"/>
              <a:t>Мероприятия для детей</a:t>
            </a:r>
            <a:br>
              <a:rPr lang="ru-RU" altLang="ru-RU" sz="2400" cap="none"/>
            </a:br>
            <a:endParaRPr lang="ru-RU" altLang="ru-RU" sz="1800" cap="none"/>
          </a:p>
        </p:txBody>
      </p:sp>
      <p:pic>
        <p:nvPicPr>
          <p:cNvPr id="33795" name="Picture 5">
            <a:extLst>
              <a:ext uri="{FF2B5EF4-FFF2-40B4-BE49-F238E27FC236}">
                <a16:creationId xmlns:a16="http://schemas.microsoft.com/office/drawing/2014/main" id="{E484D4C1-F671-49A9-AE80-C6DA5FD4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0" y="696913"/>
            <a:ext cx="3471863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6">
            <a:extLst>
              <a:ext uri="{FF2B5EF4-FFF2-40B4-BE49-F238E27FC236}">
                <a16:creationId xmlns:a16="http://schemas.microsoft.com/office/drawing/2014/main" id="{58675864-E0E6-4CF7-9D36-37AC4D16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313" y="3473450"/>
            <a:ext cx="452755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Box 1">
            <a:extLst>
              <a:ext uri="{FF2B5EF4-FFF2-40B4-BE49-F238E27FC236}">
                <a16:creationId xmlns:a16="http://schemas.microsoft.com/office/drawing/2014/main" id="{DA08E70E-9A92-41B4-8799-69312647C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692150"/>
            <a:ext cx="237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>
              <a:latin typeface="Monotype Corsiva" panose="03010101010201010101" pitchFamily="66" charset="0"/>
            </a:endParaRPr>
          </a:p>
          <a:p>
            <a:endParaRPr lang="ru-RU" altLang="ru-RU">
              <a:latin typeface="Monotype Corsiva" panose="03010101010201010101" pitchFamily="66" charset="0"/>
            </a:endParaRPr>
          </a:p>
        </p:txBody>
      </p:sp>
      <p:sp>
        <p:nvSpPr>
          <p:cNvPr id="33798" name="TextBox 3">
            <a:extLst>
              <a:ext uri="{FF2B5EF4-FFF2-40B4-BE49-F238E27FC236}">
                <a16:creationId xmlns:a16="http://schemas.microsoft.com/office/drawing/2014/main" id="{1DFAC351-6224-46BF-86E3-25B2CA3CD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19" y="1244789"/>
            <a:ext cx="47014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2400" b="1" dirty="0">
                <a:latin typeface="Monotype Corsiva" panose="03010101010201010101" pitchFamily="66" charset="0"/>
              </a:rPr>
              <a:t>В летний период  активно работает детская  площадка ! </a:t>
            </a:r>
          </a:p>
          <a:p>
            <a:r>
              <a:rPr lang="ru-RU" altLang="ru-RU" sz="2400" b="1" dirty="0">
                <a:latin typeface="Monotype Corsiva" panose="03010101010201010101" pitchFamily="66" charset="0"/>
              </a:rPr>
              <a:t>Дети  с  удовольствием  посещают </a:t>
            </a:r>
          </a:p>
          <a:p>
            <a:r>
              <a:rPr lang="ru-RU" altLang="ru-RU" sz="2400" b="1" dirty="0">
                <a:latin typeface="Monotype Corsiva" panose="03010101010201010101" pitchFamily="66" charset="0"/>
              </a:rPr>
              <a:t>наши  летние  мероприятия.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A865A-7613-4CBB-9724-0188DD365591}"/>
              </a:ext>
            </a:extLst>
          </p:cNvPr>
          <p:cNvSpPr txBox="1"/>
          <p:nvPr/>
        </p:nvSpPr>
        <p:spPr>
          <a:xfrm>
            <a:off x="4921250" y="512763"/>
            <a:ext cx="381317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 err="1"/>
              <a:t>Квест</a:t>
            </a:r>
            <a:r>
              <a:rPr lang="ru-RU" dirty="0"/>
              <a:t> игра «Тропа безопасности»</a:t>
            </a:r>
          </a:p>
        </p:txBody>
      </p:sp>
      <p:pic>
        <p:nvPicPr>
          <p:cNvPr id="33800" name="Picture 12">
            <a:extLst>
              <a:ext uri="{FF2B5EF4-FFF2-40B4-BE49-F238E27FC236}">
                <a16:creationId xmlns:a16="http://schemas.microsoft.com/office/drawing/2014/main" id="{092F78D2-6B87-45B8-9F10-643BCD89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3275"/>
            <a:ext cx="50212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F991C-0497-400B-809C-E5389A189B79}"/>
              </a:ext>
            </a:extLst>
          </p:cNvPr>
          <p:cNvSpPr txBox="1"/>
          <p:nvPr/>
        </p:nvSpPr>
        <p:spPr>
          <a:xfrm>
            <a:off x="3203575" y="3506788"/>
            <a:ext cx="211455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Детский Сабантуй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A51A6D-8C1C-438C-949D-47242C6C9A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0" y="1962983"/>
            <a:ext cx="3551385" cy="473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E0806C-C105-454D-A0E9-CADB5C63ED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456" y="3429000"/>
            <a:ext cx="4786276" cy="312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ACFE5A-63B5-4E85-AE85-4E0EC8E01F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18152"/>
            <a:ext cx="4508748" cy="338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3" name="TextBox 9">
            <a:extLst>
              <a:ext uri="{FF2B5EF4-FFF2-40B4-BE49-F238E27FC236}">
                <a16:creationId xmlns:a16="http://schemas.microsoft.com/office/drawing/2014/main" id="{50FE0857-4EF6-4167-9A8C-21336B3F7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"/>
            <a:ext cx="2470150" cy="369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b="1" dirty="0">
                <a:latin typeface="Monotype Corsiva" pitchFamily="66" charset="0"/>
              </a:rPr>
              <a:t>Детский Сабантуй</a:t>
            </a:r>
          </a:p>
        </p:txBody>
      </p:sp>
      <p:pic>
        <p:nvPicPr>
          <p:cNvPr id="34822" name="Picture 9">
            <a:extLst>
              <a:ext uri="{FF2B5EF4-FFF2-40B4-BE49-F238E27FC236}">
                <a16:creationId xmlns:a16="http://schemas.microsoft.com/office/drawing/2014/main" id="{14A7114A-6EA3-4D98-8DCA-12B290BB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68" y="-31155"/>
            <a:ext cx="4322763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A2BD3-BBA0-4A78-9F65-BACE45399E37}"/>
              </a:ext>
            </a:extLst>
          </p:cNvPr>
          <p:cNvSpPr txBox="1"/>
          <p:nvPr/>
        </p:nvSpPr>
        <p:spPr>
          <a:xfrm>
            <a:off x="0" y="0"/>
            <a:ext cx="379095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 err="1"/>
              <a:t>Квест</a:t>
            </a:r>
            <a:r>
              <a:rPr lang="ru-RU" dirty="0"/>
              <a:t> игра «Сокровища пиратов»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04824E-7E04-4755-A57B-E7E9427DC546}"/>
              </a:ext>
            </a:extLst>
          </p:cNvPr>
          <p:cNvSpPr txBox="1"/>
          <p:nvPr/>
        </p:nvSpPr>
        <p:spPr>
          <a:xfrm>
            <a:off x="4427538" y="-4763"/>
            <a:ext cx="31559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Развлекательная программа </a:t>
            </a:r>
          </a:p>
          <a:p>
            <a:pPr>
              <a:defRPr/>
            </a:pPr>
            <a:r>
              <a:rPr lang="ru-RU" dirty="0"/>
              <a:t>«Спорт – здоровье – красота»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92C99-F200-4F83-A722-C9AFE000A635}"/>
              </a:ext>
            </a:extLst>
          </p:cNvPr>
          <p:cNvSpPr txBox="1"/>
          <p:nvPr/>
        </p:nvSpPr>
        <p:spPr>
          <a:xfrm>
            <a:off x="4532184" y="3528673"/>
            <a:ext cx="4268788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Игровая программа «Веселые старты»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EC2B3-8A82-4FC3-8B9C-3036A7AF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07E5F5-58DC-49DD-950B-BAB4CF925E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925" y="56641"/>
            <a:ext cx="4793017" cy="3594763"/>
          </a:xfrm>
          <a:effectLst>
            <a:softEdge rad="112500"/>
          </a:effectLst>
        </p:spPr>
      </p:pic>
      <p:pic>
        <p:nvPicPr>
          <p:cNvPr id="35844" name="Picture 2">
            <a:extLst>
              <a:ext uri="{FF2B5EF4-FFF2-40B4-BE49-F238E27FC236}">
                <a16:creationId xmlns:a16="http://schemas.microsoft.com/office/drawing/2014/main" id="{A28EECCC-81B3-4DBC-BF9A-723FAA86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35"/>
          <a:stretch>
            <a:fillRect/>
          </a:stretch>
        </p:blipFill>
        <p:spPr bwMode="auto">
          <a:xfrm>
            <a:off x="0" y="-9525"/>
            <a:ext cx="3887788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7784F-549A-4531-9C94-6E392963A838}"/>
              </a:ext>
            </a:extLst>
          </p:cNvPr>
          <p:cNvSpPr txBox="1"/>
          <p:nvPr/>
        </p:nvSpPr>
        <p:spPr>
          <a:xfrm>
            <a:off x="688978" y="32296"/>
            <a:ext cx="2435225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Игровая программа </a:t>
            </a:r>
          </a:p>
          <a:p>
            <a:pPr>
              <a:defRPr/>
            </a:pPr>
            <a:r>
              <a:rPr lang="ru-RU" dirty="0"/>
              <a:t>«Веселые каникулы»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51CE8-5F32-42DA-B62E-1177583DE3A2}"/>
              </a:ext>
            </a:extLst>
          </p:cNvPr>
          <p:cNvSpPr txBox="1"/>
          <p:nvPr/>
        </p:nvSpPr>
        <p:spPr>
          <a:xfrm>
            <a:off x="4119562" y="0"/>
            <a:ext cx="4464050" cy="647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Показ мод </a:t>
            </a:r>
          </a:p>
          <a:p>
            <a:pPr algn="ctr">
              <a:defRPr/>
            </a:pPr>
            <a:r>
              <a:rPr lang="ru-RU" dirty="0"/>
              <a:t> «Это наша нация, это наш костюм».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15161A-5047-4859-BD68-608B7CA69C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117" y="3873671"/>
            <a:ext cx="4694293" cy="294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F929C-C27D-427A-8F93-378FDA033C8A}"/>
              </a:ext>
            </a:extLst>
          </p:cNvPr>
          <p:cNvSpPr txBox="1"/>
          <p:nvPr/>
        </p:nvSpPr>
        <p:spPr>
          <a:xfrm>
            <a:off x="113119" y="3642605"/>
            <a:ext cx="4297363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Игровое познавательное мероприятие</a:t>
            </a:r>
          </a:p>
          <a:p>
            <a:pPr>
              <a:defRPr/>
            </a:pPr>
            <a:r>
              <a:rPr lang="ru-RU" dirty="0"/>
              <a:t> «В гостях у дедушки Корнея».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3A7145-DFD5-4351-8422-C22A7B0BCB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502" y="3589919"/>
            <a:ext cx="4993105" cy="319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E73ECC-A5EE-4B4D-A797-5F6E6E6ACA48}"/>
              </a:ext>
            </a:extLst>
          </p:cNvPr>
          <p:cNvSpPr txBox="1"/>
          <p:nvPr/>
        </p:nvSpPr>
        <p:spPr>
          <a:xfrm>
            <a:off x="4445000" y="3697288"/>
            <a:ext cx="381317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Игровая программа «Мы за ЗОЖ»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E323CB0-2E38-41BB-8A3D-DB87EBBDE4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16632"/>
            <a:ext cx="4800533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2E552B-8792-43DD-9422-CD06283F2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0888"/>
            <a:ext cx="5652120" cy="423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868" name="TextBox 5">
            <a:extLst>
              <a:ext uri="{FF2B5EF4-FFF2-40B4-BE49-F238E27FC236}">
                <a16:creationId xmlns:a16="http://schemas.microsoft.com/office/drawing/2014/main" id="{8ACC41F9-BAC8-4388-91AC-1DB988C5E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35276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2400" b="1" dirty="0">
                <a:latin typeface="Monotype Corsiva" panose="03010101010201010101" pitchFamily="66" charset="0"/>
              </a:rPr>
              <a:t>Дискотека – традиционно полюбилась нашим маленьким</a:t>
            </a:r>
          </a:p>
          <a:p>
            <a:r>
              <a:rPr lang="ru-RU" altLang="ru-RU" sz="2400" b="1" dirty="0">
                <a:latin typeface="Monotype Corsiva" panose="03010101010201010101" pitchFamily="66" charset="0"/>
              </a:rPr>
              <a:t>и юным друзьям.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>
            <a:extLst>
              <a:ext uri="{FF2B5EF4-FFF2-40B4-BE49-F238E27FC236}">
                <a16:creationId xmlns:a16="http://schemas.microsoft.com/office/drawing/2014/main" id="{A6DD99A7-F160-4D0C-A378-5E6E5107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168" y="2924176"/>
            <a:ext cx="54752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76B90-D748-4104-8FF7-C4D16A19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-531813"/>
            <a:ext cx="7797800" cy="22320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Молодежные мероприятия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DEEAF6C-F3E2-4C11-A52A-7F2F184B61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692150"/>
            <a:ext cx="7796213" cy="468312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слайда</a:t>
            </a:r>
          </a:p>
        </p:txBody>
      </p:sp>
      <p:pic>
        <p:nvPicPr>
          <p:cNvPr id="37893" name="Рисунок 2">
            <a:extLst>
              <a:ext uri="{FF2B5EF4-FFF2-40B4-BE49-F238E27FC236}">
                <a16:creationId xmlns:a16="http://schemas.microsoft.com/office/drawing/2014/main" id="{8861FA94-4C6D-443D-AFD2-292361B7A7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173" y="909464"/>
            <a:ext cx="4838073" cy="50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2">
            <a:extLst>
              <a:ext uri="{FF2B5EF4-FFF2-40B4-BE49-F238E27FC236}">
                <a16:creationId xmlns:a16="http://schemas.microsoft.com/office/drawing/2014/main" id="{1E49DDC2-D01F-45D9-BA17-05D68AFD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1192381"/>
            <a:ext cx="39244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2000" b="1" dirty="0">
                <a:latin typeface="Monotype Corsiva" panose="03010101010201010101" pitchFamily="66" charset="0"/>
              </a:rPr>
              <a:t>В летний период, каждую субботу для </a:t>
            </a:r>
          </a:p>
          <a:p>
            <a:r>
              <a:rPr lang="ru-RU" altLang="ru-RU" sz="2000" b="1" dirty="0">
                <a:latin typeface="Monotype Corsiva" panose="03010101010201010101" pitchFamily="66" charset="0"/>
              </a:rPr>
              <a:t>Молодежи проводятся молодежные </a:t>
            </a:r>
          </a:p>
          <a:p>
            <a:r>
              <a:rPr lang="ru-RU" altLang="ru-RU" sz="2000" b="1" dirty="0">
                <a:latin typeface="Monotype Corsiva" panose="03010101010201010101" pitchFamily="66" charset="0"/>
              </a:rPr>
              <a:t>дискотеки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>
            <a:extLst>
              <a:ext uri="{FF2B5EF4-FFF2-40B4-BE49-F238E27FC236}">
                <a16:creationId xmlns:a16="http://schemas.microsoft.com/office/drawing/2014/main" id="{90B9FF50-4034-4C6A-8095-31D41DB33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256" y="4299336"/>
            <a:ext cx="4259263" cy="244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7">
            <a:extLst>
              <a:ext uri="{FF2B5EF4-FFF2-40B4-BE49-F238E27FC236}">
                <a16:creationId xmlns:a16="http://schemas.microsoft.com/office/drawing/2014/main" id="{0103EC87-89D6-4115-933A-82C94DEA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764881" cy="288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87EDD-266B-4181-8950-9FA1176B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92113"/>
            <a:ext cx="8377237" cy="582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700" dirty="0"/>
              <a:t>Патриотические мероприятия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8125F-3CA3-43A7-B54F-AAF0EE3123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слайда</a:t>
            </a:r>
          </a:p>
        </p:txBody>
      </p:sp>
      <p:pic>
        <p:nvPicPr>
          <p:cNvPr id="38918" name="Рисунок 3">
            <a:extLst>
              <a:ext uri="{FF2B5EF4-FFF2-40B4-BE49-F238E27FC236}">
                <a16:creationId xmlns:a16="http://schemas.microsoft.com/office/drawing/2014/main" id="{4715DB9D-587F-4189-8AC7-EFE7AE592A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2592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3">
            <a:extLst>
              <a:ext uri="{FF2B5EF4-FFF2-40B4-BE49-F238E27FC236}">
                <a16:creationId xmlns:a16="http://schemas.microsoft.com/office/drawing/2014/main" id="{0EE6FB96-E91F-474C-9E38-EA9830B4D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1185862"/>
            <a:ext cx="45354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Monotype Corsiva" panose="03010101010201010101" pitchFamily="66" charset="0"/>
              </a:rPr>
              <a:t>Спасибо деду за победу!</a:t>
            </a:r>
          </a:p>
          <a:p>
            <a:pPr algn="ctr"/>
            <a:r>
              <a:rPr lang="ru-RU" altLang="ru-RU" sz="2400" b="1" dirty="0">
                <a:latin typeface="Monotype Corsiva" panose="03010101010201010101" pitchFamily="66" charset="0"/>
              </a:rPr>
              <a:t>76 лет Великой Победы!</a:t>
            </a:r>
          </a:p>
          <a:p>
            <a:pPr algn="ctr"/>
            <a:endParaRPr lang="ru-RU" altLang="ru-RU" sz="2400" b="1" dirty="0">
              <a:latin typeface="Monotype Corsiva" panose="03010101010201010101" pitchFamily="66" charset="0"/>
            </a:endParaRPr>
          </a:p>
          <a:p>
            <a:pPr algn="ctr"/>
            <a:r>
              <a:rPr lang="ru-RU" altLang="ru-RU" sz="2400" b="1" dirty="0">
                <a:latin typeface="Monotype Corsiva" panose="03010101010201010101" pitchFamily="66" charset="0"/>
              </a:rPr>
              <a:t>В честь Великой Победы  проводится</a:t>
            </a:r>
          </a:p>
          <a:p>
            <a:pPr algn="ctr"/>
            <a:r>
              <a:rPr lang="ru-RU" altLang="ru-RU" sz="2400" b="1" dirty="0">
                <a:latin typeface="Monotype Corsiva" panose="03010101010201010101" pitchFamily="66" charset="0"/>
              </a:rPr>
              <a:t>Акция для жителей нашего села</a:t>
            </a:r>
          </a:p>
          <a:p>
            <a:pPr algn="ctr"/>
            <a:r>
              <a:rPr lang="ru-RU" altLang="ru-RU" sz="2400" b="1" dirty="0">
                <a:latin typeface="Monotype Corsiva" panose="03010101010201010101" pitchFamily="66" charset="0"/>
              </a:rPr>
              <a:t> «Солдатская каша»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CC4336-E32A-4C9D-8CCB-61F0B8884B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6825" y="3068638"/>
            <a:ext cx="3671888" cy="3311525"/>
          </a:xfrm>
        </p:spPr>
        <p:txBody>
          <a:bodyPr/>
          <a:lstStyle/>
          <a:p>
            <a:pPr algn="ctr">
              <a:buFont typeface="Arial" charset="0"/>
              <a:buChar char="•"/>
              <a:defRPr/>
            </a:pPr>
            <a:r>
              <a:rPr lang="ru-RU" sz="2000" b="1" dirty="0">
                <a:latin typeface="Monotype Corsiva" pitchFamily="66" charset="0"/>
              </a:rPr>
              <a:t>Вечная  Память  и низкий  поклон  героям великой Отечественной  Войны.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0A95690D-0C24-41AB-8CF2-AF68CE70C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3068638"/>
            <a:ext cx="4926012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2803CA9C-6FD4-4B59-A967-8FD6B9B5B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662487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Box 3">
            <a:extLst>
              <a:ext uri="{FF2B5EF4-FFF2-40B4-BE49-F238E27FC236}">
                <a16:creationId xmlns:a16="http://schemas.microsoft.com/office/drawing/2014/main" id="{E82E5E1E-16F9-4901-BA5D-5D54FFB62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427038"/>
            <a:ext cx="40687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2000" b="1">
                <a:latin typeface="Monotype Corsiva" panose="03010101010201010101" pitchFamily="66" charset="0"/>
              </a:rPr>
              <a:t>Ежегодно 3 сентября проводится – день</a:t>
            </a:r>
          </a:p>
          <a:p>
            <a:r>
              <a:rPr lang="ru-RU" altLang="ru-RU" sz="2000" b="1">
                <a:latin typeface="Monotype Corsiva" panose="03010101010201010101" pitchFamily="66" charset="0"/>
              </a:rPr>
              <a:t> солидарности в борьбе с терроризмом.</a:t>
            </a:r>
          </a:p>
          <a:p>
            <a:r>
              <a:rPr lang="ru-RU" altLang="ru-RU" sz="2000" b="1">
                <a:latin typeface="Monotype Corsiva" panose="03010101010201010101" pitchFamily="66" charset="0"/>
              </a:rPr>
              <a:t>Эта дата неразрывно связана </a:t>
            </a:r>
          </a:p>
          <a:p>
            <a:r>
              <a:rPr lang="ru-RU" altLang="ru-RU" sz="2000" b="1">
                <a:latin typeface="Monotype Corsiva" panose="03010101010201010101" pitchFamily="66" charset="0"/>
              </a:rPr>
              <a:t>с трагическими событиями, </a:t>
            </a:r>
          </a:p>
          <a:p>
            <a:r>
              <a:rPr lang="ru-RU" altLang="ru-RU" sz="2000" b="1">
                <a:latin typeface="Monotype Corsiva" panose="03010101010201010101" pitchFamily="66" charset="0"/>
              </a:rPr>
              <a:t>Произошедшими в Бислане. </a:t>
            </a:r>
          </a:p>
          <a:p>
            <a:r>
              <a:rPr lang="ru-RU" altLang="ru-RU" sz="2000" b="1">
                <a:latin typeface="Monotype Corsiva" panose="03010101010201010101" pitchFamily="66" charset="0"/>
              </a:rPr>
              <a:t>С 1 по 3 сентября 2004 года.   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>
            <a:extLst>
              <a:ext uri="{FF2B5EF4-FFF2-40B4-BE49-F238E27FC236}">
                <a16:creationId xmlns:a16="http://schemas.microsoft.com/office/drawing/2014/main" id="{2ABB0656-B496-4D6D-A627-0995A912F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38138"/>
            <a:ext cx="842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 о филиале:  </a:t>
            </a: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E0D6A7-C4AF-4E2A-8136-64A0F2FEE141}"/>
              </a:ext>
            </a:extLst>
          </p:cNvPr>
          <p:cNvSpPr/>
          <p:nvPr/>
        </p:nvSpPr>
        <p:spPr>
          <a:xfrm>
            <a:off x="-36513" y="188913"/>
            <a:ext cx="9001126" cy="5903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>
                <a:ln>
                  <a:solidFill>
                    <a:schemeClr val="tx1"/>
                  </a:solidFill>
                </a:ln>
              </a:rPr>
              <a:t>Айдаралинский</a:t>
            </a:r>
            <a:r>
              <a:rPr lang="ru-RU" sz="2800" dirty="0">
                <a:ln>
                  <a:solidFill>
                    <a:schemeClr val="tx1"/>
                  </a:solidFill>
                </a:ln>
              </a:rPr>
              <a:t> сельский дом культуры функционирует на территории </a:t>
            </a:r>
            <a:r>
              <a:rPr lang="ru-RU" sz="2800" dirty="0" err="1">
                <a:ln>
                  <a:solidFill>
                    <a:schemeClr val="tx1"/>
                  </a:solidFill>
                </a:ln>
              </a:rPr>
              <a:t>Айдаралинского</a:t>
            </a:r>
            <a:r>
              <a:rPr lang="ru-RU" sz="2800" dirty="0">
                <a:ln>
                  <a:solidFill>
                    <a:schemeClr val="tx1"/>
                  </a:solidFill>
                </a:ln>
              </a:rPr>
              <a:t> сельского поселения, расположен в селе </a:t>
            </a:r>
            <a:r>
              <a:rPr lang="ru-RU" sz="2800" dirty="0" err="1">
                <a:ln>
                  <a:solidFill>
                    <a:schemeClr val="tx1"/>
                  </a:solidFill>
                </a:ln>
              </a:rPr>
              <a:t>Айдарали</a:t>
            </a:r>
            <a:r>
              <a:rPr lang="ru-RU" sz="2800" dirty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pPr algn="ctr"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</a:rPr>
              <a:t>Население общей численностью  около 600 человек, включая жителей малых деревень: </a:t>
            </a:r>
          </a:p>
          <a:p>
            <a:pPr algn="ctr">
              <a:defRPr/>
            </a:pPr>
            <a:r>
              <a:rPr lang="ru-RU" sz="2800" dirty="0" err="1">
                <a:ln>
                  <a:solidFill>
                    <a:schemeClr val="tx1"/>
                  </a:solidFill>
                </a:ln>
              </a:rPr>
              <a:t>Артюховка</a:t>
            </a:r>
            <a:r>
              <a:rPr lang="ru-RU" sz="2800" dirty="0">
                <a:ln>
                  <a:solidFill>
                    <a:schemeClr val="tx1"/>
                  </a:solidFill>
                </a:ln>
              </a:rPr>
              <a:t>,  Родионовка,  Ивановка</a:t>
            </a:r>
          </a:p>
          <a:p>
            <a:pPr algn="ctr">
              <a:defRPr/>
            </a:pPr>
            <a:endParaRPr lang="ru-RU" sz="2800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</a:rPr>
              <a:t>Здание построено в 1980 году. </a:t>
            </a:r>
          </a:p>
          <a:p>
            <a:pPr algn="ctr"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</a:rPr>
              <a:t>Количество  посадочных мест 180.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34C77C-6456-467C-841E-314871F0B8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0903">
            <a:off x="4550740" y="680416"/>
            <a:ext cx="4569628" cy="3427221"/>
          </a:xfrm>
          <a:effectLst>
            <a:softEdge rad="11250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20E7121-C2FD-4118-B0E0-4DB31ACB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-60325"/>
            <a:ext cx="7797800" cy="5365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700" dirty="0"/>
              <a:t>Народное творчество ДПИ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462640-EDE5-4428-AA2A-552188E23E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0417">
            <a:off x="-52311" y="608130"/>
            <a:ext cx="4400911" cy="330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5" name="TextBox 2">
            <a:extLst>
              <a:ext uri="{FF2B5EF4-FFF2-40B4-BE49-F238E27FC236}">
                <a16:creationId xmlns:a16="http://schemas.microsoft.com/office/drawing/2014/main" id="{7C0EBE4D-54E0-41CB-9F67-F0D51260F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9363"/>
            <a:ext cx="2968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Monotype Corsiva" panose="03010101010201010101" pitchFamily="66" charset="0"/>
              </a:rPr>
              <a:t>Выставка  Наших   рукодельниц!</a:t>
            </a:r>
          </a:p>
          <a:p>
            <a:pPr algn="ctr"/>
            <a:r>
              <a:rPr lang="ru-RU" altLang="ru-RU" sz="2400" b="1">
                <a:latin typeface="Monotype Corsiva" panose="03010101010201010101" pitchFamily="66" charset="0"/>
              </a:rPr>
              <a:t>Вязаные тапочки, носочки и т.д.</a:t>
            </a:r>
          </a:p>
          <a:p>
            <a:pPr algn="ctr"/>
            <a:r>
              <a:rPr lang="ru-RU" altLang="ru-RU" sz="2400" b="1">
                <a:latin typeface="Monotype Corsiva" panose="03010101010201010101" pitchFamily="66" charset="0"/>
              </a:rPr>
              <a:t>Вышитые картины, фартуки.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6052D5-A1A1-4DE0-99C3-D606FC978D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842" y="3500438"/>
            <a:ext cx="6156176" cy="277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A9D8A-AF4D-459C-96AC-4BE368E8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115888"/>
            <a:ext cx="7797800" cy="115252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Есть такие  люди,  которые  из  обычных  вещей  могут создать   настоящее   произведение  искусства  один  из  них  </a:t>
            </a:r>
            <a:b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в   нашем  селе   </a:t>
            </a:r>
            <a:r>
              <a:rPr lang="ru-RU" sz="2000" b="1" dirty="0" err="1">
                <a:solidFill>
                  <a:schemeClr val="tx1"/>
                </a:solidFill>
                <a:latin typeface="Monotype Corsiva" pitchFamily="66" charset="0"/>
              </a:rPr>
              <a:t>Лутфуллин</a:t>
            </a: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   Ринат.   Куски  дерева  о н превращает   в  скульптуры 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42649-8005-423A-A5DE-C845461573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6325" y="2063750"/>
            <a:ext cx="2154238" cy="33115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ru-RU"/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72668C41-67FF-4A97-80AB-6D0E2790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5" y="1482725"/>
            <a:ext cx="9015090" cy="1039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D0712-5C26-44E1-9622-1009C225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33375"/>
            <a:ext cx="7797800" cy="115252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err="1">
                <a:solidFill>
                  <a:schemeClr val="tx1"/>
                </a:solidFill>
                <a:latin typeface="Monotype Corsiva" pitchFamily="66" charset="0"/>
              </a:rPr>
              <a:t>Калимуллина</a:t>
            </a: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  </a:t>
            </a:r>
            <a:r>
              <a:rPr lang="ru-RU" sz="2400" b="1" dirty="0" err="1">
                <a:solidFill>
                  <a:schemeClr val="tx1"/>
                </a:solidFill>
                <a:latin typeface="Monotype Corsiva" pitchFamily="66" charset="0"/>
              </a:rPr>
              <a:t>Зульмина</a:t>
            </a: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  Участница  </a:t>
            </a:r>
            <a:b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в конкурсе «Лучший   Цветочный   двор»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38FC5-28F5-42B5-9EFA-EF26DCEC1E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ru-RU"/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818A7769-449E-4FE3-81C5-75E9EC4E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" y="1341438"/>
            <a:ext cx="806450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B6532-F47E-4E9B-8DB1-DB5271F0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7938"/>
            <a:ext cx="4752975" cy="900112"/>
          </a:xfrm>
        </p:spPr>
        <p:txBody>
          <a:bodyPr/>
          <a:lstStyle/>
          <a:p>
            <a:pPr>
              <a:defRPr/>
            </a:pPr>
            <a:r>
              <a:rPr lang="tt-RU" dirty="0"/>
              <a:t>Наши достижения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5A8C05C-7892-4E24-859A-7321096004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32" y="836712"/>
            <a:ext cx="4466545" cy="3311525"/>
          </a:xfrm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3681BF-2172-4C54-A8D8-F10C0F655B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266" y="764704"/>
            <a:ext cx="4065916" cy="542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69A03-B7B4-4B0B-809D-4C04489B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333375"/>
            <a:ext cx="7797800" cy="4381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Наши коллективы</a:t>
            </a:r>
          </a:p>
        </p:txBody>
      </p:sp>
      <p:pic>
        <p:nvPicPr>
          <p:cNvPr id="23555" name="Объект 3">
            <a:extLst>
              <a:ext uri="{FF2B5EF4-FFF2-40B4-BE49-F238E27FC236}">
                <a16:creationId xmlns:a16="http://schemas.microsoft.com/office/drawing/2014/main" id="{EB2CEBFE-D997-41DD-A04A-FB0E66789BE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71525"/>
            <a:ext cx="4032250" cy="2593975"/>
          </a:xfrm>
        </p:spPr>
      </p:pic>
      <p:pic>
        <p:nvPicPr>
          <p:cNvPr id="23556" name="Рисунок 4">
            <a:extLst>
              <a:ext uri="{FF2B5EF4-FFF2-40B4-BE49-F238E27FC236}">
                <a16:creationId xmlns:a16="http://schemas.microsoft.com/office/drawing/2014/main" id="{C8916A47-35AE-4EDF-9C5E-A4432FB4E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784225"/>
            <a:ext cx="41735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7FD519-246E-49C9-8EFE-2937631CD4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3492501"/>
            <a:ext cx="9132600" cy="36724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07A411-FDB4-4521-8B6B-F24CFE880CAD}"/>
              </a:ext>
            </a:extLst>
          </p:cNvPr>
          <p:cNvSpPr/>
          <p:nvPr/>
        </p:nvSpPr>
        <p:spPr>
          <a:xfrm>
            <a:off x="1333501" y="3279776"/>
            <a:ext cx="5903912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Женский народный вокальный ансамбль «</a:t>
            </a:r>
            <a:r>
              <a:rPr lang="ru-RU" dirty="0" err="1"/>
              <a:t>Балкыш</a:t>
            </a:r>
            <a:r>
              <a:rPr lang="ru-RU" dirty="0"/>
              <a:t>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274063B5-054E-4CBD-BB11-93FA90D1D8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1013" y="330200"/>
            <a:ext cx="7797800" cy="11525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3600" cap="none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КОЛЛЕКТИВ «ИЛЬХАМ ШИШМЭЛЭРЕ»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38242A-67D1-44FA-A492-D32FC88733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31" y="1356494"/>
            <a:ext cx="7179831" cy="538487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68C18E-F84D-4828-86B2-9CF38DB2A7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5570"/>
            <a:ext cx="4572000" cy="33524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894A80-A930-4A6A-A9D4-54A00639DF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3" y="1356494"/>
            <a:ext cx="4572000" cy="22947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1A520-C8C9-455E-8BE9-3A57BF89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7797800" cy="11525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Кружок народных инструментов «Ильхам </a:t>
            </a:r>
            <a:r>
              <a:rPr lang="ru-RU" dirty="0" err="1"/>
              <a:t>Шишмэлэре</a:t>
            </a:r>
            <a:r>
              <a:rPr lang="ru-RU" dirty="0"/>
              <a:t>»</a:t>
            </a:r>
          </a:p>
        </p:txBody>
      </p:sp>
      <p:pic>
        <p:nvPicPr>
          <p:cNvPr id="25603" name="Объект 3">
            <a:extLst>
              <a:ext uri="{FF2B5EF4-FFF2-40B4-BE49-F238E27FC236}">
                <a16:creationId xmlns:a16="http://schemas.microsoft.com/office/drawing/2014/main" id="{6151B45B-BD15-46DF-89AE-DDF892D99E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72816"/>
            <a:ext cx="9252520" cy="368151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2530D0AF-E1DB-45C2-9D03-DE9AF3866B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260350"/>
            <a:ext cx="7797800" cy="13684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be-BY" altLang="ru-RU" cap="none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ФОЛЬКЛОРНЫЙ КОЛЛЕКТИВ  “ЭХИРЭТЛЭР”</a:t>
            </a:r>
            <a:endParaRPr lang="ru-RU" altLang="ru-RU" cap="none"/>
          </a:p>
        </p:txBody>
      </p:sp>
      <p:pic>
        <p:nvPicPr>
          <p:cNvPr id="26627" name="Рисунок 6">
            <a:extLst>
              <a:ext uri="{FF2B5EF4-FFF2-40B4-BE49-F238E27FC236}">
                <a16:creationId xmlns:a16="http://schemas.microsoft.com/office/drawing/2014/main" id="{25F12B8A-D4F7-4220-9B62-016FB4DD8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33875"/>
            <a:ext cx="446722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8">
            <a:extLst>
              <a:ext uri="{FF2B5EF4-FFF2-40B4-BE49-F238E27FC236}">
                <a16:creationId xmlns:a16="http://schemas.microsoft.com/office/drawing/2014/main" id="{98FDA835-334A-4719-96F4-8E5FC2422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275" y="1720850"/>
            <a:ext cx="46863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10">
            <a:extLst>
              <a:ext uri="{FF2B5EF4-FFF2-40B4-BE49-F238E27FC236}">
                <a16:creationId xmlns:a16="http://schemas.microsoft.com/office/drawing/2014/main" id="{90069FA8-AB70-422E-82AA-0B5693CA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20850"/>
            <a:ext cx="464343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4">
            <a:extLst>
              <a:ext uri="{FF2B5EF4-FFF2-40B4-BE49-F238E27FC236}">
                <a16:creationId xmlns:a16="http://schemas.microsoft.com/office/drawing/2014/main" id="{7D5807A5-4C77-43AF-98AE-285AB380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225" y="4233863"/>
            <a:ext cx="46450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E2F79-0E91-4FC5-A2E3-EAF95A51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8208963" cy="122396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Детский танцевальный кружок                                                       «Алтын»</a:t>
            </a:r>
          </a:p>
        </p:txBody>
      </p:sp>
      <p:pic>
        <p:nvPicPr>
          <p:cNvPr id="27652" name="Объект 3">
            <a:extLst>
              <a:ext uri="{FF2B5EF4-FFF2-40B4-BE49-F238E27FC236}">
                <a16:creationId xmlns:a16="http://schemas.microsoft.com/office/drawing/2014/main" id="{09DC5D37-217A-4ADB-B234-83E14B4525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718697"/>
            <a:ext cx="4490165" cy="3700770"/>
          </a:xfrm>
        </p:spPr>
      </p:pic>
      <p:pic>
        <p:nvPicPr>
          <p:cNvPr id="27650" name="Рисунок 4">
            <a:extLst>
              <a:ext uri="{FF2B5EF4-FFF2-40B4-BE49-F238E27FC236}">
                <a16:creationId xmlns:a16="http://schemas.microsoft.com/office/drawing/2014/main" id="{9BD64F5C-159A-4A81-AD09-BE97E04452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86" y="1302629"/>
            <a:ext cx="5002593" cy="30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EBD38-A8D4-4862-B7ED-B0FFA9AE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0"/>
            <a:ext cx="7797800" cy="11525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Кружок сольного пения «</a:t>
            </a:r>
            <a:r>
              <a:rPr lang="ru-RU" dirty="0" err="1">
                <a:solidFill>
                  <a:schemeClr val="tx1"/>
                </a:solidFill>
              </a:rPr>
              <a:t>Сандугачлар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CD4898-7F1B-449B-8988-2426A3EF43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603" y="576262"/>
            <a:ext cx="4415366" cy="3311525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8A9492-F8F2-4517-91E9-4CF0E00C15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649" y="838880"/>
            <a:ext cx="3348372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E2132A-C8EC-4E91-8989-F13189E64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6366">
            <a:off x="-11808" y="234368"/>
            <a:ext cx="3759314" cy="4112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7C0D9D-4378-45DB-B564-26E13919F4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709" y="3071128"/>
            <a:ext cx="4709544" cy="4895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C05DD-73E4-4DCB-B228-DEE2716CD3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275" y="3230193"/>
            <a:ext cx="5328592" cy="3996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D105D-79F1-4D0D-AA7E-88AB4E81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33375"/>
            <a:ext cx="7797800" cy="3667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Лучшие мероприятия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AFE8-234E-409F-BCEB-871F026364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700" name="Рисунок 4">
            <a:extLst>
              <a:ext uri="{FF2B5EF4-FFF2-40B4-BE49-F238E27FC236}">
                <a16:creationId xmlns:a16="http://schemas.microsoft.com/office/drawing/2014/main" id="{C6A0C84C-2AE0-4991-B4CF-0AAC4B5CD5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672" y="3549649"/>
            <a:ext cx="44513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6">
            <a:extLst>
              <a:ext uri="{FF2B5EF4-FFF2-40B4-BE49-F238E27FC236}">
                <a16:creationId xmlns:a16="http://schemas.microsoft.com/office/drawing/2014/main" id="{AB64E07B-1E0E-4970-A790-79CF7EBF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4538"/>
            <a:ext cx="47307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3">
            <a:extLst>
              <a:ext uri="{FF2B5EF4-FFF2-40B4-BE49-F238E27FC236}">
                <a16:creationId xmlns:a16="http://schemas.microsoft.com/office/drawing/2014/main" id="{D3E9E666-4CAD-4844-A5B1-097CA456B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39" y="3824426"/>
            <a:ext cx="4248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2000" b="1" dirty="0">
                <a:latin typeface="Monotype Corsiva" panose="03010101010201010101" pitchFamily="66" charset="0"/>
              </a:rPr>
              <a:t>Фестиваль – конкурс «Мисс маленькая </a:t>
            </a:r>
          </a:p>
          <a:p>
            <a:r>
              <a:rPr lang="ru-RU" altLang="ru-RU" sz="2000" b="1" dirty="0">
                <a:latin typeface="Monotype Corsiva" panose="03010101010201010101" pitchFamily="66" charset="0"/>
              </a:rPr>
              <a:t> Леди»  . </a:t>
            </a:r>
          </a:p>
        </p:txBody>
      </p:sp>
      <p:sp>
        <p:nvSpPr>
          <p:cNvPr id="29703" name="TextBox 4">
            <a:extLst>
              <a:ext uri="{FF2B5EF4-FFF2-40B4-BE49-F238E27FC236}">
                <a16:creationId xmlns:a16="http://schemas.microsoft.com/office/drawing/2014/main" id="{E019E979-F8EA-4359-87D5-BCBAA5E25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849090"/>
            <a:ext cx="3402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2400" b="1" dirty="0">
                <a:latin typeface="Monotype Corsiva" panose="03010101010201010101" pitchFamily="66" charset="0"/>
              </a:rPr>
              <a:t>Концерт, </a:t>
            </a:r>
            <a:r>
              <a:rPr lang="ru-RU" altLang="ru-RU" sz="2400" b="1" dirty="0" err="1">
                <a:latin typeface="Monotype Corsiva" panose="03010101010201010101" pitchFamily="66" charset="0"/>
              </a:rPr>
              <a:t>посвещенный</a:t>
            </a:r>
            <a:endParaRPr lang="ru-RU" altLang="ru-RU" sz="2400" b="1" dirty="0">
              <a:latin typeface="Monotype Corsiva" panose="03010101010201010101" pitchFamily="66" charset="0"/>
            </a:endParaRPr>
          </a:p>
          <a:p>
            <a:r>
              <a:rPr lang="ru-RU" altLang="ru-RU" sz="2400" b="1" dirty="0">
                <a:latin typeface="Monotype Corsiva" panose="03010101010201010101" pitchFamily="66" charset="0"/>
              </a:rPr>
              <a:t>100–</a:t>
            </a:r>
            <a:r>
              <a:rPr lang="ru-RU" altLang="ru-RU" sz="2400" b="1" dirty="0" err="1">
                <a:latin typeface="Monotype Corsiva" panose="03010101010201010101" pitchFamily="66" charset="0"/>
              </a:rPr>
              <a:t>летию</a:t>
            </a:r>
            <a:r>
              <a:rPr lang="ru-RU" altLang="ru-RU" sz="2400" b="1" dirty="0">
                <a:latin typeface="Monotype Corsiva" panose="03010101010201010101" pitchFamily="66" charset="0"/>
              </a:rPr>
              <a:t> образования</a:t>
            </a:r>
          </a:p>
          <a:p>
            <a:r>
              <a:rPr lang="ru-RU" altLang="ru-RU" sz="2400" b="1" dirty="0">
                <a:latin typeface="Monotype Corsiva" panose="03010101010201010101" pitchFamily="66" charset="0"/>
              </a:rPr>
              <a:t> Республики Башкортостан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7744</TotalTime>
  <Words>413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Impact</vt:lpstr>
      <vt:lpstr>Monotype Corsiva</vt:lpstr>
      <vt:lpstr>Tahoma</vt:lpstr>
      <vt:lpstr>Times New Roman</vt:lpstr>
      <vt:lpstr>Главное мероприятие</vt:lpstr>
      <vt:lpstr>Филиал муниципального бюджетного учреждения «Районный Дом культуры» муниципального района Стерлибашевский район  _Айдаралинский сельский дом культуры ___________________________ </vt:lpstr>
      <vt:lpstr>Презентация PowerPoint</vt:lpstr>
      <vt:lpstr>Наши коллективы</vt:lpstr>
      <vt:lpstr>ТЕАТРАЛЬНЫЙ КОЛЛЕКТИВ «ИЛЬХАМ ШИШМЭЛЭРЕ»</vt:lpstr>
      <vt:lpstr>Кружок народных инструментов «Ильхам Шишмэлэре»</vt:lpstr>
      <vt:lpstr>ФОЛЬКЛОРНЫЙ КОЛЛЕКТИВ  “ЭХИРЭТЛЭР”</vt:lpstr>
      <vt:lpstr>Детский танцевальный кружок                                                       «Алтын»</vt:lpstr>
      <vt:lpstr>Кружок сольного пения «Сандугачлар»</vt:lpstr>
      <vt:lpstr>Лучшие мероприятия года</vt:lpstr>
      <vt:lpstr>Презентация PowerPoint</vt:lpstr>
      <vt:lpstr>      Отчетные мероприятия коллективов</vt:lpstr>
      <vt:lpstr>Мероприятия районного статуса</vt:lpstr>
      <vt:lpstr>Мероприятия для детей </vt:lpstr>
      <vt:lpstr>Презентация PowerPoint</vt:lpstr>
      <vt:lpstr>Презентация PowerPoint</vt:lpstr>
      <vt:lpstr>Презентация PowerPoint</vt:lpstr>
      <vt:lpstr>Молодежные мероприятия</vt:lpstr>
      <vt:lpstr>Патриотические мероприятия</vt:lpstr>
      <vt:lpstr>Презентация PowerPoint</vt:lpstr>
      <vt:lpstr>Народное творчество ДПИ</vt:lpstr>
      <vt:lpstr>Есть такие  люди,  которые  из  обычных  вещей  могут создать   настоящее   произведение  искусства  один  из  них   в   нашем  селе   Лутфуллин   Ринат.   Куски  дерева  о н превращает   в  скульптуры .</vt:lpstr>
      <vt:lpstr>Калимуллина  Зульмина  Участница   в конкурсе «Лучший   Цветочный   двор»  </vt:lpstr>
      <vt:lpstr>Наши достижения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RDK</cp:lastModifiedBy>
  <cp:revision>153</cp:revision>
  <dcterms:created xsi:type="dcterms:W3CDTF">2014-08-28T07:33:40Z</dcterms:created>
  <dcterms:modified xsi:type="dcterms:W3CDTF">2021-09-15T08:47:18Z</dcterms:modified>
</cp:coreProperties>
</file>